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Bree Serif" panose="020B060402020202020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4db1798e4b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4db1798e4b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db1798e4b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4db1798e4b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4db1798e4b_1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4db1798e4b_1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4db1798e4b_1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4db1798e4b_1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4db1798e4b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4db1798e4b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4db1798e4b_1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4db1798e4b_1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4db1798e4b_1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4db1798e4b_1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4db1798e4b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4db1798e4b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4db1798e4b_1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4db1798e4b_1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4db1798e4b_1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4db1798e4b_1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4db3d104d1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4db3d104d1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4db1798e4b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4db1798e4b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db3d104d1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4db3d104d1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db1798e4b_1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db1798e4b_1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4db1798e4b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4db1798e4b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4db1798e4b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4db1798e4b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4db1798e4b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4db1798e4b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4db1798e4b_1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4db1798e4b_1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4db1798e4b_1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4db1798e4b_1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4db3d104d1_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4db3d104d1_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db3d104d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db3d104d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jpg"/><Relationship Id="rId4" Type="http://schemas.openxmlformats.org/officeDocument/2006/relationships/image" Target="../media/image4.jp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11700" y="189475"/>
            <a:ext cx="80466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458725" y="2504025"/>
            <a:ext cx="8474700" cy="13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422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Customer Voice Matters: Big Data Analysis of Amazon Product Reviews</a:t>
            </a:r>
            <a:endParaRPr sz="5200" b="1">
              <a:solidFill>
                <a:schemeClr val="dk1"/>
              </a:solidFill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6015"/>
          <a:stretch/>
        </p:blipFill>
        <p:spPr>
          <a:xfrm>
            <a:off x="712525" y="204113"/>
            <a:ext cx="3452851" cy="2433949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89725" y="3956800"/>
            <a:ext cx="31518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Manasa Rajagopal Madabushi 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Pragya Dhungana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Elaine Matter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341525" y="3956800"/>
            <a:ext cx="3151800" cy="8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Vinay Chowdary Muppalla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Harsha Raja Neathala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Times New Roman"/>
              <a:buChar char="●"/>
            </a:pPr>
            <a:r>
              <a:rPr lang="en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Rohit Bayya</a:t>
            </a:r>
            <a:endParaRPr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5175" y="329925"/>
            <a:ext cx="4384624" cy="220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>
            <a:spLocks noGrp="1"/>
          </p:cNvSpPr>
          <p:nvPr>
            <p:ph type="title"/>
          </p:nvPr>
        </p:nvSpPr>
        <p:spPr>
          <a:xfrm>
            <a:off x="311700" y="2699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vs Buy Analysis</a:t>
            </a:r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495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Made our own sentiment analysis system</a:t>
            </a:r>
            <a:endParaRPr sz="135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Ready-made tool is easy and fast, but often expensive, hard to modify, and not transparent. </a:t>
            </a:r>
            <a:endParaRPr sz="135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Can be Risky esp about fairness, privacy, or using specific language.</a:t>
            </a:r>
            <a:endParaRPr sz="135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Built our own system promotes operations, cost savings, and growth potential. </a:t>
            </a:r>
            <a:endParaRPr sz="135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Fosters a system tailored exactly to the needs. </a:t>
            </a:r>
            <a:endParaRPr sz="135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Boosts team's ability to understand data and encourages responsibilities</a:t>
            </a:r>
            <a:endParaRPr sz="1350"/>
          </a:p>
        </p:txBody>
      </p:sp>
      <p:pic>
        <p:nvPicPr>
          <p:cNvPr id="162" name="Google Shape;162;p22"/>
          <p:cNvPicPr preferRelativeResize="0"/>
          <p:nvPr/>
        </p:nvPicPr>
        <p:blipFill rotWithShape="1">
          <a:blip r:embed="rId3">
            <a:alphaModFix/>
          </a:blip>
          <a:srcRect l="18043" t="9880" r="18801" b="7916"/>
          <a:stretch/>
        </p:blipFill>
        <p:spPr>
          <a:xfrm>
            <a:off x="5807400" y="1911500"/>
            <a:ext cx="3225300" cy="153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 for the Project</a:t>
            </a:r>
            <a:endParaRPr/>
          </a:p>
        </p:txBody>
      </p:sp>
      <p:sp>
        <p:nvSpPr>
          <p:cNvPr id="168" name="Google Shape;168;p23"/>
          <p:cNvSpPr/>
          <p:nvPr/>
        </p:nvSpPr>
        <p:spPr>
          <a:xfrm>
            <a:off x="311700" y="3246600"/>
            <a:ext cx="1278600" cy="99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/>
              <a:t>Data Collection, cleaning and exploration</a:t>
            </a:r>
            <a:endParaRPr sz="1350"/>
          </a:p>
        </p:txBody>
      </p:sp>
      <p:sp>
        <p:nvSpPr>
          <p:cNvPr id="169" name="Google Shape;169;p23"/>
          <p:cNvSpPr txBox="1"/>
          <p:nvPr/>
        </p:nvSpPr>
        <p:spPr>
          <a:xfrm>
            <a:off x="126571" y="3204851"/>
            <a:ext cx="5616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170" name="Google Shape;170;p23"/>
          <p:cNvSpPr/>
          <p:nvPr/>
        </p:nvSpPr>
        <p:spPr>
          <a:xfrm>
            <a:off x="1590300" y="3078800"/>
            <a:ext cx="1357200" cy="1167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 and early feature engineering</a:t>
            </a:r>
            <a:endParaRPr/>
          </a:p>
        </p:txBody>
      </p:sp>
      <p:sp>
        <p:nvSpPr>
          <p:cNvPr id="171" name="Google Shape;171;p23"/>
          <p:cNvSpPr/>
          <p:nvPr/>
        </p:nvSpPr>
        <p:spPr>
          <a:xfrm>
            <a:off x="2947500" y="2779675"/>
            <a:ext cx="1357200" cy="1466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TF-IDF vectorization and initial model building</a:t>
            </a:r>
            <a:endParaRPr/>
          </a:p>
        </p:txBody>
      </p:sp>
      <p:sp>
        <p:nvSpPr>
          <p:cNvPr id="172" name="Google Shape;172;p23"/>
          <p:cNvSpPr/>
          <p:nvPr/>
        </p:nvSpPr>
        <p:spPr>
          <a:xfrm>
            <a:off x="4304700" y="2465950"/>
            <a:ext cx="1568400" cy="1779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training and evaluation</a:t>
            </a:r>
            <a:endParaRPr/>
          </a:p>
        </p:txBody>
      </p:sp>
      <p:sp>
        <p:nvSpPr>
          <p:cNvPr id="173" name="Google Shape;173;p23"/>
          <p:cNvSpPr/>
          <p:nvPr/>
        </p:nvSpPr>
        <p:spPr>
          <a:xfrm>
            <a:off x="5873100" y="2079275"/>
            <a:ext cx="1568400" cy="216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 and interpretation of results</a:t>
            </a:r>
            <a:endParaRPr/>
          </a:p>
        </p:txBody>
      </p:sp>
      <p:sp>
        <p:nvSpPr>
          <p:cNvPr id="174" name="Google Shape;174;p23"/>
          <p:cNvSpPr/>
          <p:nvPr/>
        </p:nvSpPr>
        <p:spPr>
          <a:xfrm>
            <a:off x="7441500" y="1743675"/>
            <a:ext cx="1641600" cy="2502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documentation, report writing, and presentation</a:t>
            </a:r>
            <a:endParaRPr/>
          </a:p>
        </p:txBody>
      </p:sp>
      <p:sp>
        <p:nvSpPr>
          <p:cNvPr id="175" name="Google Shape;175;p23"/>
          <p:cNvSpPr txBox="1"/>
          <p:nvPr/>
        </p:nvSpPr>
        <p:spPr>
          <a:xfrm>
            <a:off x="407400" y="2829075"/>
            <a:ext cx="10872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</a:rPr>
              <a:t>Week 1</a:t>
            </a:r>
            <a:endParaRPr sz="1800" u="sng">
              <a:solidFill>
                <a:schemeClr val="dk2"/>
              </a:solidFill>
            </a:endParaRPr>
          </a:p>
        </p:txBody>
      </p:sp>
      <p:sp>
        <p:nvSpPr>
          <p:cNvPr id="176" name="Google Shape;176;p23"/>
          <p:cNvSpPr txBox="1"/>
          <p:nvPr/>
        </p:nvSpPr>
        <p:spPr>
          <a:xfrm>
            <a:off x="1725300" y="2652000"/>
            <a:ext cx="1087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</a:rPr>
              <a:t>Week 2</a:t>
            </a:r>
            <a:endParaRPr sz="1800" u="sng">
              <a:solidFill>
                <a:schemeClr val="dk2"/>
              </a:solidFill>
            </a:endParaRPr>
          </a:p>
        </p:txBody>
      </p:sp>
      <p:sp>
        <p:nvSpPr>
          <p:cNvPr id="177" name="Google Shape;177;p23"/>
          <p:cNvSpPr txBox="1"/>
          <p:nvPr/>
        </p:nvSpPr>
        <p:spPr>
          <a:xfrm>
            <a:off x="3077100" y="2340900"/>
            <a:ext cx="122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</a:rPr>
              <a:t>Week 3</a:t>
            </a:r>
            <a:endParaRPr sz="1800" u="sng">
              <a:solidFill>
                <a:schemeClr val="dk2"/>
              </a:solidFill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4475100" y="2033450"/>
            <a:ext cx="122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</a:rPr>
              <a:t>Week 4</a:t>
            </a:r>
            <a:endParaRPr sz="1800" u="sng">
              <a:solidFill>
                <a:schemeClr val="dk2"/>
              </a:solidFill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6083400" y="1668650"/>
            <a:ext cx="114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</a:rPr>
              <a:t>Week 5</a:t>
            </a:r>
            <a:endParaRPr sz="1800" u="sng">
              <a:solidFill>
                <a:schemeClr val="dk2"/>
              </a:solidFill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7583700" y="1281975"/>
            <a:ext cx="1357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</a:rPr>
              <a:t>Week 6</a:t>
            </a:r>
            <a:endParaRPr sz="1800" u="sng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>
            <a:spLocks noGrp="1"/>
          </p:cNvSpPr>
          <p:nvPr>
            <p:ph type="title"/>
          </p:nvPr>
        </p:nvSpPr>
        <p:spPr>
          <a:xfrm>
            <a:off x="311700" y="1459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Expected Value and Benefits</a:t>
            </a:r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Improves customer satisfaction, brand strength, and product quality  </a:t>
            </a:r>
            <a:endParaRPr sz="135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Automatically classifies reviews as positive or negative  </a:t>
            </a:r>
            <a:endParaRPr sz="135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Saves time by eliminating manual review of feedback  </a:t>
            </a:r>
            <a:endParaRPr sz="135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Helps manage large volumes of customer input  </a:t>
            </a:r>
            <a:endParaRPr sz="135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Guides design, pricing, and marketing decisions  </a:t>
            </a:r>
            <a:endParaRPr sz="135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Identifies features needing improvement or worth promoting  </a:t>
            </a:r>
            <a:endParaRPr sz="135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Enables faster responses from customer service teams  </a:t>
            </a:r>
            <a:endParaRPr sz="135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Supports quality control and customer experience  </a:t>
            </a:r>
            <a:endParaRPr sz="135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Complements NPS and CSAT survey tools for deeper insight  </a:t>
            </a:r>
            <a:endParaRPr sz="135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Assists both short-term actions and strategic planning</a:t>
            </a:r>
            <a:endParaRPr sz="135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>
            <a:spLocks noGrp="1"/>
          </p:cNvSpPr>
          <p:nvPr>
            <p:ph type="title"/>
          </p:nvPr>
        </p:nvSpPr>
        <p:spPr>
          <a:xfrm>
            <a:off x="311700" y="2334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Analysis</a:t>
            </a:r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751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 u="sng"/>
              <a:t>Cleaning the text data</a:t>
            </a:r>
            <a:r>
              <a:rPr lang="en" sz="1350"/>
              <a:t>: involved changing all text to lowercase, getting rid of punctuation, and removing common words that don't add much meaning, also known as stopwords. </a:t>
            </a:r>
            <a:endParaRPr sz="135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5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50" u="sng"/>
              <a:t>Converted the review text into numbers:</a:t>
            </a:r>
            <a:r>
              <a:rPr lang="en" sz="1350"/>
              <a:t> using TF-IDF vectorization. helped find important words by giving them scores based on how often they appear in a review compared to the entire dataset. </a:t>
            </a:r>
            <a:endParaRPr sz="1350"/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700" y="1374400"/>
            <a:ext cx="2776500" cy="27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311700" y="226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Analysis - Continued</a:t>
            </a:r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body" idx="1"/>
          </p:nvPr>
        </p:nvSpPr>
        <p:spPr>
          <a:xfrm>
            <a:off x="311700" y="10284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1100">
              <a:solidFill>
                <a:schemeClr val="dk1"/>
              </a:solidFill>
            </a:endParaRPr>
          </a:p>
          <a:p>
            <a:pPr marL="457200" lvl="0" indent="-314569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5415">
                <a:solidFill>
                  <a:schemeClr val="dk1"/>
                </a:solidFill>
              </a:rPr>
              <a:t>T</a:t>
            </a:r>
            <a:r>
              <a:rPr lang="en" sz="5415"/>
              <a:t>wo models used: Logistic Regression and Multinomial Naive Bayes</a:t>
            </a:r>
            <a:br>
              <a:rPr lang="en" sz="5415"/>
            </a:br>
            <a:endParaRPr sz="5415"/>
          </a:p>
          <a:p>
            <a:pPr marL="457200" lvl="0" indent="-31456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5415"/>
              <a:t>Logistic Regression: strong and easy to interpret</a:t>
            </a:r>
            <a:br>
              <a:rPr lang="en" sz="5415"/>
            </a:br>
            <a:endParaRPr sz="5415"/>
          </a:p>
          <a:p>
            <a:pPr marL="457200" lvl="0" indent="-31456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5415"/>
              <a:t>Naive Bayes: simple and effective for text classification</a:t>
            </a:r>
            <a:br>
              <a:rPr lang="en" sz="5415"/>
            </a:br>
            <a:endParaRPr sz="5415"/>
          </a:p>
          <a:p>
            <a:pPr marL="457200" lvl="0" indent="-31456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5415"/>
              <a:t>Data split: 80% training, 20% testing</a:t>
            </a:r>
            <a:br>
              <a:rPr lang="en" sz="5415"/>
            </a:br>
            <a:endParaRPr sz="5415"/>
          </a:p>
          <a:p>
            <a:pPr marL="457200" lvl="0" indent="-31456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5415"/>
              <a:t>Evaluation metrics: accuracy, precision, recall, F1-score, AUC-ROC</a:t>
            </a:r>
            <a:br>
              <a:rPr lang="en" sz="5415"/>
            </a:br>
            <a:endParaRPr sz="5415"/>
          </a:p>
          <a:p>
            <a:pPr marL="457200" lvl="0" indent="-31456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5415"/>
              <a:t>Precision = false positive rate; Recall = false negative rate</a:t>
            </a:r>
            <a:br>
              <a:rPr lang="en" sz="5415"/>
            </a:br>
            <a:endParaRPr sz="5415"/>
          </a:p>
          <a:p>
            <a:pPr marL="457200" lvl="0" indent="-31456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5415"/>
              <a:t>Confusion matrix used to compare predicted vs. actual outcomes</a:t>
            </a:r>
            <a:br>
              <a:rPr lang="en" sz="5415"/>
            </a:br>
            <a:endParaRPr sz="5415"/>
          </a:p>
          <a:p>
            <a:pPr marL="457200" lvl="0" indent="-31456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5415"/>
              <a:t>ROC curves created to visualize model performance at various thresholds</a:t>
            </a:r>
            <a:br>
              <a:rPr lang="en" sz="5415"/>
            </a:br>
            <a:endParaRPr sz="5415"/>
          </a:p>
          <a:p>
            <a:pPr marL="457200" lvl="0" indent="-314569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5415"/>
              <a:t>Metrics help assess how well models distinguish different sentiments in reviews</a:t>
            </a:r>
            <a:br>
              <a:rPr lang="en" sz="5415"/>
            </a:br>
            <a:endParaRPr sz="5415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5415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Visualizations</a:t>
            </a:r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body" idx="1"/>
          </p:nvPr>
        </p:nvSpPr>
        <p:spPr>
          <a:xfrm>
            <a:off x="311700" y="1342150"/>
            <a:ext cx="6882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Visualizations helped communicate results to both experts and non-experts  </a:t>
            </a:r>
            <a:endParaRPr sz="135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Word Clouds showed most common words in positive vs. negative reviews  </a:t>
            </a:r>
            <a:endParaRPr sz="135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Confusion matrix used to show true vs. false predictions  </a:t>
            </a:r>
            <a:endParaRPr sz="135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ROC curve illustrated model sensitivity and specificity  </a:t>
            </a:r>
            <a:endParaRPr sz="135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AUC (Area Under Curve) summarized overall model effectiveness  </a:t>
            </a:r>
            <a:endParaRPr sz="135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Bar chart displayed count of positive vs. negative reviews  </a:t>
            </a:r>
            <a:endParaRPr sz="135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311700" y="2699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Confusion Matrix and Classification Report</a:t>
            </a:r>
            <a:endParaRPr/>
          </a:p>
        </p:txBody>
      </p:sp>
      <p:pic>
        <p:nvPicPr>
          <p:cNvPr id="211" name="Google Shape;211;p28" title="Screenshot 2025-04-20 at 7.09.1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0075" y="1174375"/>
            <a:ext cx="4749499" cy="338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311700" y="2553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ROC Curve</a:t>
            </a:r>
            <a:endParaRPr/>
          </a:p>
        </p:txBody>
      </p:sp>
      <p:pic>
        <p:nvPicPr>
          <p:cNvPr id="217" name="Google Shape;217;p29" title="Screenshot 2025-04-20 at 7.11.14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800" y="1017725"/>
            <a:ext cx="5667246" cy="399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Word Clouds</a:t>
            </a:r>
            <a:endParaRPr/>
          </a:p>
        </p:txBody>
      </p:sp>
      <p:pic>
        <p:nvPicPr>
          <p:cNvPr id="223" name="Google Shape;223;p30" title="Screenshot 2025-04-20 at 7.12.1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000" y="977500"/>
            <a:ext cx="4461125" cy="416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"/>
          <p:cNvSpPr txBox="1">
            <a:spLocks noGrp="1"/>
          </p:cNvSpPr>
          <p:nvPr>
            <p:ph type="title"/>
          </p:nvPr>
        </p:nvSpPr>
        <p:spPr>
          <a:xfrm>
            <a:off x="107218" y="57589"/>
            <a:ext cx="8711400" cy="73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en" sz="2750"/>
              <a:t>Conclusion &amp; Key Takeaways</a:t>
            </a:r>
            <a:endParaRPr sz="27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1"/>
          <p:cNvSpPr txBox="1">
            <a:spLocks noGrp="1"/>
          </p:cNvSpPr>
          <p:nvPr>
            <p:ph type="body" idx="1"/>
          </p:nvPr>
        </p:nvSpPr>
        <p:spPr>
          <a:xfrm>
            <a:off x="220436" y="710293"/>
            <a:ext cx="8484964" cy="42350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 b="1"/>
              <a:t>Conclusion</a:t>
            </a:r>
            <a:endParaRPr sz="1350" b="1"/>
          </a:p>
          <a:p>
            <a:pPr marL="457200" lvl="0" indent="-314325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50"/>
              <a:buChar char="●"/>
            </a:pPr>
            <a:r>
              <a:rPr lang="en" sz="1350"/>
              <a:t>Our project showed that machine learning can accurately classify Amazon reviews as positive or negative.</a:t>
            </a:r>
            <a:br>
              <a:rPr lang="en" sz="1350"/>
            </a:br>
            <a:endParaRPr sz="1350"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●"/>
            </a:pPr>
            <a:r>
              <a:rPr lang="en" sz="1350"/>
              <a:t>Sentiment trends offer real insights into customer experience and product satisfaction.</a:t>
            </a:r>
            <a:br>
              <a:rPr lang="en" sz="1350"/>
            </a:br>
            <a:endParaRPr sz="1350"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●"/>
            </a:pPr>
            <a:r>
              <a:rPr lang="en" sz="1350"/>
              <a:t>The results support better product development, marketing, and customer service strategies.</a:t>
            </a:r>
            <a:endParaRPr sz="1350"/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50" b="1"/>
              <a:t>Key Takeaways</a:t>
            </a:r>
            <a:endParaRPr sz="1350" b="1"/>
          </a:p>
          <a:p>
            <a:pPr marL="457200" lvl="0" indent="-314325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50"/>
              <a:buChar char="●"/>
            </a:pPr>
            <a:r>
              <a:rPr lang="en" sz="1350"/>
              <a:t> </a:t>
            </a:r>
            <a:r>
              <a:rPr lang="en" sz="1350" b="1"/>
              <a:t>Sentiment drives decisions</a:t>
            </a:r>
            <a:r>
              <a:rPr lang="en" sz="1350"/>
              <a:t> – Negative reviews are often linked to higher return rates.</a:t>
            </a:r>
            <a:br>
              <a:rPr lang="en" sz="1350"/>
            </a:br>
            <a:endParaRPr sz="1350"/>
          </a:p>
          <a:p>
            <a:pPr marL="457200" lvl="0" indent="-3143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●"/>
            </a:pPr>
            <a:r>
              <a:rPr lang="en" sz="1350"/>
              <a:t> </a:t>
            </a:r>
            <a:r>
              <a:rPr lang="en" sz="1350" b="1"/>
              <a:t>Logistic Regression performed best</a:t>
            </a:r>
            <a:r>
              <a:rPr lang="en" sz="1350"/>
              <a:t> – Achieved an AUC of 0.94.</a:t>
            </a:r>
            <a:endParaRPr sz="1350"/>
          </a:p>
          <a:p>
            <a:pPr marL="457200" lvl="0" indent="-314325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50"/>
              <a:buChar char="●"/>
            </a:pPr>
            <a:r>
              <a:rPr lang="en" sz="1350"/>
              <a:t> </a:t>
            </a:r>
            <a:r>
              <a:rPr lang="en" sz="1350" b="1"/>
              <a:t>Returned items get more negative reviews</a:t>
            </a:r>
            <a:r>
              <a:rPr lang="en" sz="1350"/>
              <a:t> – Useful for proactive product improvement.</a:t>
            </a:r>
            <a:endParaRPr sz="1350"/>
          </a:p>
          <a:p>
            <a:pPr marL="457200" lvl="0" indent="-3048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350"/>
              <a:t> </a:t>
            </a:r>
            <a:r>
              <a:rPr lang="en" sz="1350" b="1"/>
              <a:t>Real business impact</a:t>
            </a:r>
            <a:r>
              <a:rPr lang="en" sz="1350"/>
              <a:t> – Results can support recommendations, targeting, and CX optimization.</a:t>
            </a:r>
            <a:br>
              <a:rPr lang="en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254050" y="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Table of Contents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pic>
        <p:nvPicPr>
          <p:cNvPr id="65" name="Google Shape;65;p14" descr="A green line on a black background&#10;&#10;AI-generated content may be incorrect.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7025" y="325650"/>
            <a:ext cx="224550" cy="48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 descr="Find Problem icon SVG Vector &amp; PNG Free Download | UXWi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50" y="1499750"/>
            <a:ext cx="442675" cy="497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833225" y="691775"/>
            <a:ext cx="18597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833175" y="1548550"/>
            <a:ext cx="291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Problem Statement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69" name="Google Shape;69;p14" descr="Download Free Detection Generic Gradient icon Icons in PNG &amp; SV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075" y="807938"/>
            <a:ext cx="532625" cy="4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23262" y="2212175"/>
            <a:ext cx="663739" cy="49780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833213" y="2236575"/>
            <a:ext cx="291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About the Data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795625" y="2924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Stakeholders and Roles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7">
            <a:alphaModFix/>
          </a:blip>
          <a:srcRect l="18043" t="9880" r="18801" b="7916"/>
          <a:stretch/>
        </p:blipFill>
        <p:spPr>
          <a:xfrm>
            <a:off x="4756976" y="873988"/>
            <a:ext cx="532626" cy="25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 descr="Algorithm - Free miscellaneous icons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6026" y="3533883"/>
            <a:ext cx="442675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765675" y="3558425"/>
            <a:ext cx="312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Required Resources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5774650" y="8011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Build vs Buy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22588" y="1429464"/>
            <a:ext cx="442675" cy="4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5702225" y="1380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Timeline for the project</a:t>
            </a:r>
            <a:endParaRPr/>
          </a:p>
        </p:txBody>
      </p:sp>
      <p:pic>
        <p:nvPicPr>
          <p:cNvPr id="79" name="Google Shape;79;p14" descr="3 Stage Continuous Process Colored Icon In Powerpoint Pptx Png And Editable  Eps Format PPT Example"/>
          <p:cNvPicPr preferRelativeResize="0"/>
          <p:nvPr/>
        </p:nvPicPr>
        <p:blipFill rotWithShape="1">
          <a:blip r:embed="rId10">
            <a:alphaModFix/>
          </a:blip>
          <a:srcRect t="14922"/>
          <a:stretch/>
        </p:blipFill>
        <p:spPr>
          <a:xfrm>
            <a:off x="4632703" y="2049775"/>
            <a:ext cx="836246" cy="4001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5702225" y="213301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Expected value and benefits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 rotWithShape="1">
          <a:blip r:embed="rId11">
            <a:alphaModFix/>
          </a:blip>
          <a:srcRect l="49787" t="44357" r="6869" b="23572"/>
          <a:stretch/>
        </p:blipFill>
        <p:spPr>
          <a:xfrm>
            <a:off x="4822575" y="2928185"/>
            <a:ext cx="442675" cy="327557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4"/>
          <p:cNvSpPr txBox="1"/>
          <p:nvPr/>
        </p:nvSpPr>
        <p:spPr>
          <a:xfrm>
            <a:off x="5702225" y="2885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Statistical Analysis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10625" y="3558425"/>
            <a:ext cx="480406" cy="32755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/>
        </p:nvSpPr>
        <p:spPr>
          <a:xfrm>
            <a:off x="5774650" y="3558425"/>
            <a:ext cx="158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Visualizations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784575" y="4110325"/>
            <a:ext cx="225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Research Questions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" name="Google Shape;86;p14"/>
          <p:cNvSpPr txBox="1"/>
          <p:nvPr/>
        </p:nvSpPr>
        <p:spPr>
          <a:xfrm>
            <a:off x="4691500" y="4028600"/>
            <a:ext cx="663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🧾</a:t>
            </a:r>
            <a:endParaRPr sz="24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87" name="Google Shape;87;p14"/>
          <p:cNvSpPr txBox="1"/>
          <p:nvPr/>
        </p:nvSpPr>
        <p:spPr>
          <a:xfrm>
            <a:off x="5740875" y="4078700"/>
            <a:ext cx="2824800" cy="3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Conclusion &amp; Key Takeaways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8" name="Google Shape;88;p14"/>
          <p:cNvSpPr txBox="1"/>
          <p:nvPr/>
        </p:nvSpPr>
        <p:spPr>
          <a:xfrm>
            <a:off x="0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400">
              <a:solidFill>
                <a:schemeClr val="dk1"/>
              </a:solidFill>
            </a:endParaRPr>
          </a:p>
        </p:txBody>
      </p:sp>
      <p:sp>
        <p:nvSpPr>
          <p:cNvPr id="89" name="Google Shape;89;p14"/>
          <p:cNvSpPr txBox="1"/>
          <p:nvPr/>
        </p:nvSpPr>
        <p:spPr>
          <a:xfrm>
            <a:off x="143600" y="4042675"/>
            <a:ext cx="606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🎯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90" name="Google Shape;90;p14"/>
          <p:cNvSpPr txBox="1"/>
          <p:nvPr/>
        </p:nvSpPr>
        <p:spPr>
          <a:xfrm>
            <a:off x="-271800" y="76950"/>
            <a:ext cx="327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 txBox="1"/>
          <p:nvPr/>
        </p:nvSpPr>
        <p:spPr>
          <a:xfrm>
            <a:off x="120975" y="4610750"/>
            <a:ext cx="66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🌐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2" name="Google Shape;92;p14"/>
          <p:cNvSpPr txBox="1"/>
          <p:nvPr/>
        </p:nvSpPr>
        <p:spPr>
          <a:xfrm>
            <a:off x="717850" y="4662200"/>
            <a:ext cx="3121800" cy="4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Understanding the Data Landscape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4680825" y="4533550"/>
            <a:ext cx="66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🚀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5740875" y="4641575"/>
            <a:ext cx="2824800" cy="4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Future Scope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5" name="Google Shape;95;p1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7025" y="2837950"/>
            <a:ext cx="606900" cy="567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>
            <a:spLocks noGrp="1"/>
          </p:cNvSpPr>
          <p:nvPr>
            <p:ph type="title"/>
          </p:nvPr>
        </p:nvSpPr>
        <p:spPr>
          <a:xfrm>
            <a:off x="311700" y="432800"/>
            <a:ext cx="50601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Future Scope</a:t>
            </a:r>
            <a:endParaRPr/>
          </a:p>
        </p:txBody>
      </p:sp>
      <p:sp>
        <p:nvSpPr>
          <p:cNvPr id="235" name="Google Shape;235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Incorporate Deep Learning Models</a:t>
            </a:r>
            <a:br>
              <a:rPr lang="en" sz="1300" b="1"/>
            </a:br>
            <a:r>
              <a:rPr lang="en" sz="1300"/>
              <a:t> Integrate advanced models like BERT, LSTM, or Transformers to capture deeper context and improve sentiment classification accuracy.</a:t>
            </a:r>
            <a:br>
              <a:rPr lang="en" sz="1300"/>
            </a:b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Expand to Multilingual Reviews</a:t>
            </a:r>
            <a:br>
              <a:rPr lang="en" sz="1300" b="1"/>
            </a:br>
            <a:r>
              <a:rPr lang="en" sz="1300"/>
              <a:t> Support sentiment analysis across multiple languages to serve global customer bases and enhance model inclusivity.</a:t>
            </a:r>
            <a:br>
              <a:rPr lang="en" sz="1300"/>
            </a:b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Real-Time Sentiment Monitoring</a:t>
            </a:r>
            <a:br>
              <a:rPr lang="en" sz="1300" b="1"/>
            </a:br>
            <a:r>
              <a:rPr lang="en" sz="1300"/>
              <a:t> Build pipelines for live review analysis to help businesses respond instantly to customer concerns.</a:t>
            </a:r>
            <a:br>
              <a:rPr lang="en" sz="1300"/>
            </a:br>
            <a:endParaRPr sz="130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 b="1"/>
              <a:t>Multi-Class Sentiment Labels</a:t>
            </a:r>
            <a:br>
              <a:rPr lang="en" sz="1300" b="1"/>
            </a:br>
            <a:r>
              <a:rPr lang="en" sz="1300"/>
              <a:t> Move beyond binary classification (positive/negative) to include neutral, mixed, or emotion-based sentiment categories.</a:t>
            </a:r>
            <a:endParaRPr/>
          </a:p>
        </p:txBody>
      </p:sp>
      <p:pic>
        <p:nvPicPr>
          <p:cNvPr id="236" name="Google Shape;2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400" y="175100"/>
            <a:ext cx="2976550" cy="127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pic>
        <p:nvPicPr>
          <p:cNvPr id="242" name="Google Shape;2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821" y="1094375"/>
            <a:ext cx="4149450" cy="331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311700" y="2420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Introduction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91750" y="1059425"/>
            <a:ext cx="5661000" cy="3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10000"/>
          </a:bodyPr>
          <a:lstStyle/>
          <a:p>
            <a:pPr marL="457200" lvl="0" indent="-312261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700"/>
              <a:t>Amazon Reviews Dataset: Public dataset from Kaggle/AWS</a:t>
            </a:r>
            <a:endParaRPr sz="1700"/>
          </a:p>
          <a:p>
            <a:pPr marL="457200" lvl="0" indent="-31226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700"/>
              <a:t>Qualifies as Big Data:</a:t>
            </a:r>
            <a:endParaRPr sz="1700"/>
          </a:p>
          <a:p>
            <a:pPr marL="914400" lvl="1" indent="-31226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700"/>
              <a:t>Volume: Millions of reviews</a:t>
            </a:r>
            <a:endParaRPr sz="1700"/>
          </a:p>
          <a:p>
            <a:pPr marL="914400" lvl="1" indent="-31226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700"/>
              <a:t>Variety: Text, ratings, categories</a:t>
            </a:r>
            <a:endParaRPr sz="1700"/>
          </a:p>
          <a:p>
            <a:pPr marL="914400" lvl="1" indent="-31226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700"/>
              <a:t>Velocity: Continuously updated</a:t>
            </a:r>
            <a:endParaRPr sz="1700"/>
          </a:p>
          <a:p>
            <a:pPr marL="914400" lvl="1" indent="-31226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○"/>
            </a:pPr>
            <a:r>
              <a:rPr lang="en" sz="1700"/>
              <a:t>Veracity: User-generated, subject to noise and bias</a:t>
            </a:r>
            <a:endParaRPr sz="1700"/>
          </a:p>
          <a:p>
            <a:pPr marL="457200" lvl="0" indent="-31226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700"/>
              <a:t>Amazon product reviews over the span of 18 years</a:t>
            </a:r>
            <a:endParaRPr sz="1700"/>
          </a:p>
          <a:p>
            <a:pPr marL="457200" lvl="0" indent="-31226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700"/>
              <a:t>Constructed and processed by Xiang Zhang</a:t>
            </a:r>
            <a:endParaRPr sz="1700"/>
          </a:p>
          <a:p>
            <a:pPr marL="457200" lvl="0" indent="-31226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700"/>
              <a:t>Includes customer reviews on products along with their ratings. </a:t>
            </a:r>
            <a:endParaRPr sz="1700"/>
          </a:p>
          <a:p>
            <a:pPr marL="457200" lvl="0" indent="-31226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" sz="1700"/>
              <a:t>specifically designed for text classification tasks</a:t>
            </a:r>
            <a:endParaRPr sz="17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l="53473" t="2629" r="1935" b="2799"/>
          <a:stretch/>
        </p:blipFill>
        <p:spPr>
          <a:xfrm>
            <a:off x="5752750" y="772425"/>
            <a:ext cx="3144074" cy="37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>
            <a:spLocks noGrp="1"/>
          </p:cNvSpPr>
          <p:nvPr>
            <p:ph type="title"/>
          </p:nvPr>
        </p:nvSpPr>
        <p:spPr>
          <a:xfrm>
            <a:off x="311700" y="3605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Problem Statement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1130850" y="1237925"/>
            <a:ext cx="6653700" cy="51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68000"/>
              </a:srgbClr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2"/>
              </a:solidFill>
              <a:highlight>
                <a:schemeClr val="accent6"/>
              </a:highlight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50">
                <a:solidFill>
                  <a:schemeClr val="dk2"/>
                </a:solidFill>
              </a:rPr>
              <a:t>Amazon gathers millions of daily reviews to inform decision-making.</a:t>
            </a:r>
            <a:endParaRPr sz="135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350">
              <a:solidFill>
                <a:schemeClr val="dk2"/>
              </a:solidFill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1130850" y="1764763"/>
            <a:ext cx="6653700" cy="51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68000"/>
              </a:srgbClr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2"/>
                </a:solidFill>
              </a:rPr>
              <a:t>Manual analysis of feedback is impractical and biased - human prejudice and inconsistency</a:t>
            </a:r>
            <a:endParaRPr sz="135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350">
              <a:solidFill>
                <a:schemeClr val="dk2"/>
              </a:solidFill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130850" y="2284163"/>
            <a:ext cx="6653700" cy="51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68000"/>
              </a:srgbClr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2"/>
                </a:solidFill>
              </a:rPr>
              <a:t>Automating sentiment analysis provides strategic value.</a:t>
            </a:r>
            <a:endParaRPr sz="135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350">
              <a:solidFill>
                <a:schemeClr val="dk2"/>
              </a:solidFill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130850" y="2803575"/>
            <a:ext cx="6653700" cy="51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68000"/>
              </a:srgbClr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2"/>
                </a:solidFill>
              </a:rPr>
              <a:t>Focus shifts from classification to quantifying actionable insights.</a:t>
            </a:r>
            <a:endParaRPr sz="135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350">
              <a:solidFill>
                <a:schemeClr val="dk2"/>
              </a:solidFill>
            </a:endParaRPr>
          </a:p>
        </p:txBody>
      </p:sp>
      <p:sp>
        <p:nvSpPr>
          <p:cNvPr id="112" name="Google Shape;112;p16"/>
          <p:cNvSpPr/>
          <p:nvPr/>
        </p:nvSpPr>
        <p:spPr>
          <a:xfrm>
            <a:off x="1130850" y="3330425"/>
            <a:ext cx="6653700" cy="51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68000"/>
              </a:srgbClr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dk2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dk2"/>
                </a:solidFill>
              </a:rPr>
              <a:t>Supports product managers and executives in decision-making.</a:t>
            </a:r>
            <a:endParaRPr sz="1350">
              <a:solidFill>
                <a:schemeClr val="dk2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350">
              <a:solidFill>
                <a:schemeClr val="dk2"/>
              </a:solidFill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1130850" y="3857275"/>
            <a:ext cx="6653700" cy="510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68000"/>
              </a:srgbClr>
            </a:outerShdw>
            <a:reflection endPos="30000"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50">
                <a:solidFill>
                  <a:schemeClr val="dk2"/>
                </a:solidFill>
              </a:rPr>
              <a:t>Encourages agile and customer-centric business models.</a:t>
            </a:r>
            <a:endParaRPr sz="135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311700" y="1677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</a:t>
            </a:r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body" idx="1"/>
          </p:nvPr>
        </p:nvSpPr>
        <p:spPr>
          <a:xfrm>
            <a:off x="114725" y="948200"/>
            <a:ext cx="5502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❖"/>
            </a:pPr>
            <a:r>
              <a:rPr lang="en" sz="1350"/>
              <a:t>Dataset: Amazon Reviews Polarity – labeled positive/negative with headline + detailed text.</a:t>
            </a:r>
            <a:endParaRPr sz="1350"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❖"/>
            </a:pPr>
            <a:r>
              <a:rPr lang="en" sz="1350"/>
              <a:t>Ideal for training sentiment analysis models due to real-world complexity and variation.</a:t>
            </a:r>
            <a:endParaRPr sz="1350"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❖"/>
            </a:pPr>
            <a:r>
              <a:rPr lang="en" sz="1350"/>
              <a:t>Big data challenge: High volume, velocity, and variety.</a:t>
            </a:r>
            <a:endParaRPr sz="1350"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❖"/>
            </a:pPr>
            <a:r>
              <a:rPr lang="en" sz="1350"/>
              <a:t>Cleaned Amazon dataset still contains common user-generated data issues.</a:t>
            </a:r>
            <a:endParaRPr sz="1350"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❖"/>
            </a:pPr>
            <a:r>
              <a:rPr lang="en" sz="1350"/>
              <a:t>Issues include escape characters, formatting inconsistencies, and typos.</a:t>
            </a:r>
            <a:endParaRPr sz="1350"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❖"/>
            </a:pPr>
            <a:r>
              <a:rPr lang="en" sz="1350"/>
              <a:t>Neutral reviews (rating 3) are excluded, introducing label bias.</a:t>
            </a:r>
            <a:endParaRPr sz="1350"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❖"/>
            </a:pPr>
            <a:r>
              <a:rPr lang="en" sz="1350"/>
              <a:t>Redundant or duplicate reviews reduce dataset uniqueness.</a:t>
            </a:r>
            <a:endParaRPr sz="1350"/>
          </a:p>
        </p:txBody>
      </p:sp>
      <p:pic>
        <p:nvPicPr>
          <p:cNvPr id="120" name="Google Shape;12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9975" y="948200"/>
            <a:ext cx="3509825" cy="2803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>
            <a:spLocks noGrp="1"/>
          </p:cNvSpPr>
          <p:nvPr>
            <p:ph type="title"/>
          </p:nvPr>
        </p:nvSpPr>
        <p:spPr>
          <a:xfrm>
            <a:off x="311700" y="2115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Stakeholders and Roles</a:t>
            </a:r>
            <a:endParaRPr/>
          </a:p>
        </p:txBody>
      </p:sp>
      <p:sp>
        <p:nvSpPr>
          <p:cNvPr id="126" name="Google Shape;126;p18"/>
          <p:cNvSpPr/>
          <p:nvPr/>
        </p:nvSpPr>
        <p:spPr>
          <a:xfrm>
            <a:off x="2101075" y="1276700"/>
            <a:ext cx="2203500" cy="72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Cleaned, labelled data for model training</a:t>
            </a:r>
            <a:endParaRPr/>
          </a:p>
        </p:txBody>
      </p:sp>
      <p:sp>
        <p:nvSpPr>
          <p:cNvPr id="127" name="Google Shape;127;p18"/>
          <p:cNvSpPr/>
          <p:nvPr/>
        </p:nvSpPr>
        <p:spPr>
          <a:xfrm>
            <a:off x="4764125" y="1004450"/>
            <a:ext cx="1751100" cy="1240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and AI Developers</a:t>
            </a:r>
            <a:endParaRPr/>
          </a:p>
        </p:txBody>
      </p:sp>
      <p:sp>
        <p:nvSpPr>
          <p:cNvPr id="128" name="Google Shape;128;p18"/>
          <p:cNvSpPr/>
          <p:nvPr/>
        </p:nvSpPr>
        <p:spPr>
          <a:xfrm>
            <a:off x="488800" y="2309150"/>
            <a:ext cx="1721700" cy="1240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Academic Institutions: ex NYU </a:t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2174250" y="2675250"/>
            <a:ext cx="2203500" cy="673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Supports research, ethics and transparency</a:t>
            </a:r>
            <a:endParaRPr/>
          </a:p>
        </p:txBody>
      </p:sp>
      <p:sp>
        <p:nvSpPr>
          <p:cNvPr id="130" name="Google Shape;130;p18"/>
          <p:cNvSpPr/>
          <p:nvPr/>
        </p:nvSpPr>
        <p:spPr>
          <a:xfrm>
            <a:off x="554475" y="3723700"/>
            <a:ext cx="1721700" cy="1240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GDPR and CCPA</a:t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2210500" y="4040200"/>
            <a:ext cx="2203500" cy="643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Ensures privacy compliance</a:t>
            </a:r>
            <a:endParaRPr/>
          </a:p>
        </p:txBody>
      </p:sp>
      <p:sp>
        <p:nvSpPr>
          <p:cNvPr id="132" name="Google Shape;132;p18"/>
          <p:cNvSpPr/>
          <p:nvPr/>
        </p:nvSpPr>
        <p:spPr>
          <a:xfrm>
            <a:off x="6424525" y="1263075"/>
            <a:ext cx="2259900" cy="728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commercial applications like recommendation engines</a:t>
            </a:r>
            <a:endParaRPr/>
          </a:p>
        </p:txBody>
      </p:sp>
      <p:sp>
        <p:nvSpPr>
          <p:cNvPr id="133" name="Google Shape;133;p18"/>
          <p:cNvSpPr/>
          <p:nvPr/>
        </p:nvSpPr>
        <p:spPr>
          <a:xfrm>
            <a:off x="554475" y="926600"/>
            <a:ext cx="1751100" cy="1240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Researchers and data scientists</a:t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4778825" y="2470275"/>
            <a:ext cx="1721700" cy="1098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</a:t>
            </a:r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6375800" y="2675250"/>
            <a:ext cx="2313300" cy="8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Leverage sentiment for monitoring, and recommendations.</a:t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4953225" y="3794500"/>
            <a:ext cx="1721700" cy="1098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teams</a:t>
            </a:r>
            <a:endParaRPr/>
          </a:p>
        </p:txBody>
      </p:sp>
      <p:sp>
        <p:nvSpPr>
          <p:cNvPr id="137" name="Google Shape;137;p18"/>
          <p:cNvSpPr/>
          <p:nvPr/>
        </p:nvSpPr>
        <p:spPr>
          <a:xfrm>
            <a:off x="6424525" y="3949900"/>
            <a:ext cx="2259900" cy="824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time sentiment analysis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311700" y="131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Resources</a:t>
            </a:r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1"/>
          </p:nvPr>
        </p:nvSpPr>
        <p:spPr>
          <a:xfrm>
            <a:off x="311700" y="1115950"/>
            <a:ext cx="8297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 b="1" u="sng"/>
              <a:t>Platform operators (e.g., Amazon): </a:t>
            </a:r>
            <a:r>
              <a:rPr lang="en" sz="1350"/>
              <a:t>Adjust search rankings based on sentiment trends, monitor content quality, recommend products more effectively.</a:t>
            </a:r>
            <a:endParaRPr sz="135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 b="1" u="sng"/>
              <a:t>Automated systems:</a:t>
            </a:r>
            <a:r>
              <a:rPr lang="en" sz="1350"/>
              <a:t> Flag underperforming or negatively reviewed products, trigger inspections or rank adjustments.</a:t>
            </a:r>
            <a:endParaRPr sz="135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 b="1" u="sng"/>
              <a:t>Marketing teams:</a:t>
            </a:r>
            <a:r>
              <a:rPr lang="en" sz="1350"/>
              <a:t> Modify campaigns based on customer sentiment trends.</a:t>
            </a:r>
            <a:endParaRPr sz="135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 b="1" u="sng"/>
              <a:t>Support teams:</a:t>
            </a:r>
            <a:r>
              <a:rPr lang="en" sz="1350"/>
              <a:t> Prioritize customer issues using sentiment intensity.</a:t>
            </a:r>
            <a:endParaRPr sz="1350"/>
          </a:p>
          <a:p>
            <a:pPr marL="457200" lvl="0" indent="-314325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 b="1" u="sng"/>
              <a:t>Data scientists:</a:t>
            </a:r>
            <a:r>
              <a:rPr lang="en" sz="1350"/>
              <a:t> Build analysis pipelines, translate sentiment data into actionable insights for leadership.</a:t>
            </a:r>
            <a:endParaRPr sz="135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252075" y="206600"/>
            <a:ext cx="8580300" cy="8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Data Landscape</a:t>
            </a: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Source</a:t>
            </a:r>
            <a:r>
              <a:rPr lang="en" sz="1400"/>
              <a:t>: Amazon Reviews Polarity Dataset from Kaggle </a:t>
            </a:r>
            <a:br>
              <a:rPr lang="en" sz="1400"/>
            </a:b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Structure</a:t>
            </a:r>
            <a:r>
              <a:rPr lang="en" sz="1400"/>
              <a:t>: Text-based data with review titles, full review body, and sentiment labels (1 = Negative, 2 = Positive)</a:t>
            </a:r>
            <a:br>
              <a:rPr lang="en" sz="1400"/>
            </a:b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Nature of Data</a:t>
            </a:r>
            <a:r>
              <a:rPr lang="en" sz="1400"/>
              <a:t>: Unstructured, user-generated content prone to bias, slang, and noise</a:t>
            </a:r>
            <a:br>
              <a:rPr lang="en" sz="1400"/>
            </a:b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Big Data Traits</a:t>
            </a:r>
            <a:r>
              <a:rPr lang="en" sz="1400"/>
              <a:t>: High volume, high variety, moderate veracity, and fast update frequency</a:t>
            </a:r>
            <a:br>
              <a:rPr lang="en" sz="1400"/>
            </a:b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 b="1"/>
              <a:t>Tech Stack</a:t>
            </a:r>
            <a:r>
              <a:rPr lang="en" sz="1400"/>
              <a:t>: Processed using Python libraries (pandas, scikit-learn, TF-IDF, WordCloud)</a:t>
            </a:r>
            <a:endParaRPr sz="1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Research Questions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body" idx="1"/>
          </p:nvPr>
        </p:nvSpPr>
        <p:spPr>
          <a:xfrm>
            <a:off x="311700" y="801900"/>
            <a:ext cx="8751000" cy="408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00" b="1"/>
              <a:t>1. How does the sentiment polarity in product reviews impact customer purchasing behavior?</a:t>
            </a:r>
            <a:endParaRPr sz="44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00"/>
              <a:t>Understanding this helps businesses improve their product offerings and marketing strategies by aligning with customer expectations.</a:t>
            </a:r>
            <a:endParaRPr sz="44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00" b="1"/>
              <a:t>2. Is there a measurable relationship between negative reviews and higher product return rates?</a:t>
            </a:r>
            <a:endParaRPr sz="44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00"/>
              <a:t>This can help companies proactively identify and fix recurring product issues, reducing return costs and improving satisfaction.</a:t>
            </a:r>
            <a:endParaRPr sz="44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00" b="1"/>
              <a:t>3. How does the length of reviews vary across different product categories, and does it correlate with sentiment strength?</a:t>
            </a:r>
            <a:endParaRPr sz="44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4400"/>
              <a:t>Longer reviews may indicate more passionate sentiment (positive or negative) and can reveal deeper insights about customer experience.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4400" b="1"/>
              <a:t>4. Can we accurately classify Amazon reviews into positive and negative categories using machine learning models?</a:t>
            </a:r>
            <a:endParaRPr sz="4400" b="1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en" sz="4400"/>
              <a:t>This question addresses the core of our technical implementation—assessing the effectiveness of Logistic Regression and Naive Bayes models.</a:t>
            </a:r>
            <a:endParaRPr sz="4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44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br>
              <a:rPr lang="en" sz="4400" i="1">
                <a:solidFill>
                  <a:schemeClr val="dk1"/>
                </a:solidFill>
              </a:rPr>
            </a:br>
            <a:endParaRPr sz="4400" i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1319</Words>
  <Application>Microsoft Office PowerPoint</Application>
  <PresentationFormat>On-screen Show (16:9)</PresentationFormat>
  <Paragraphs>171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Times New Roman</vt:lpstr>
      <vt:lpstr>Bree Serif</vt:lpstr>
      <vt:lpstr>Simple Light</vt:lpstr>
      <vt:lpstr>PowerPoint Presentation</vt:lpstr>
      <vt:lpstr>Table of Contents</vt:lpstr>
      <vt:lpstr>Introduction </vt:lpstr>
      <vt:lpstr>Problem Statement</vt:lpstr>
      <vt:lpstr>About the Data</vt:lpstr>
      <vt:lpstr>Stakeholders and Roles</vt:lpstr>
      <vt:lpstr>Required Resources</vt:lpstr>
      <vt:lpstr>Understanding the Data Landscape</vt:lpstr>
      <vt:lpstr>Research Questions </vt:lpstr>
      <vt:lpstr>Build vs Buy Analysis</vt:lpstr>
      <vt:lpstr>Timeline for the Project</vt:lpstr>
      <vt:lpstr>Expected Value and Benefits</vt:lpstr>
      <vt:lpstr>Statistical Analysis</vt:lpstr>
      <vt:lpstr>Statistical Analysis - Continued</vt:lpstr>
      <vt:lpstr>Visualizations</vt:lpstr>
      <vt:lpstr>Confusion Matrix and Classification Report</vt:lpstr>
      <vt:lpstr>ROC Curve</vt:lpstr>
      <vt:lpstr>Word Clouds</vt:lpstr>
      <vt:lpstr>Conclusion &amp; Key Takeaways </vt:lpstr>
      <vt:lpstr>Future Scope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Manasa Rajagopal Madabushi</cp:lastModifiedBy>
  <cp:revision>1</cp:revision>
  <dcterms:modified xsi:type="dcterms:W3CDTF">2025-04-21T20:59:43Z</dcterms:modified>
</cp:coreProperties>
</file>